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342" r:id="rId3"/>
    <p:sldId id="456" r:id="rId4"/>
    <p:sldId id="451" r:id="rId5"/>
    <p:sldId id="463" r:id="rId6"/>
    <p:sldId id="454" r:id="rId7"/>
    <p:sldId id="453" r:id="rId8"/>
    <p:sldId id="460" r:id="rId9"/>
    <p:sldId id="461" r:id="rId10"/>
    <p:sldId id="458" r:id="rId11"/>
    <p:sldId id="462" r:id="rId12"/>
    <p:sldId id="464" r:id="rId13"/>
    <p:sldId id="465" r:id="rId14"/>
    <p:sldId id="468" r:id="rId15"/>
    <p:sldId id="46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17F629-7940-41D4-A344-4F2B0943C8D2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49763B-923A-4C20-B3EE-94F128F1F549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748829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C279337-18B8-4EAB-A5BE-6CF5502EC13C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C279337-18B8-4EAB-A5BE-6CF5502EC13C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1807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Amongst others, </a:t>
            </a:r>
            <a:r>
              <a:rPr lang="en-US" dirty="0" err="1"/>
              <a:t>Messick</a:t>
            </a:r>
            <a:r>
              <a:rPr lang="en-US" dirty="0"/>
              <a:t> and Jackson (1958) noted: </a:t>
            </a:r>
          </a:p>
          <a:p>
            <a:pPr>
              <a:buFontTx/>
              <a:buChar char="-"/>
            </a:pPr>
            <a:r>
              <a:rPr lang="en-US" dirty="0"/>
              <a:t>F scale items all in same direction -&gt; confounding of content and form</a:t>
            </a:r>
          </a:p>
          <a:p>
            <a:pPr>
              <a:buFontTx/>
              <a:buChar char="-"/>
            </a:pPr>
            <a:r>
              <a:rPr lang="en-US" dirty="0"/>
              <a:t>Is a high scorer someone who agrees with the content? Or merely acquiescent, submissive, tending to agree</a:t>
            </a:r>
            <a:r>
              <a:rPr lang="nl-NL" dirty="0"/>
              <a:t>?</a:t>
            </a:r>
            <a:endParaRPr lang="en-US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C279337-18B8-4EAB-A5BE-6CF5502EC13C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07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Amongst others, </a:t>
            </a:r>
            <a:r>
              <a:rPr lang="en-US" dirty="0" err="1"/>
              <a:t>Messick</a:t>
            </a:r>
            <a:r>
              <a:rPr lang="en-US" dirty="0"/>
              <a:t> and Jackson (1958) noted: </a:t>
            </a:r>
          </a:p>
          <a:p>
            <a:pPr>
              <a:buFontTx/>
              <a:buChar char="-"/>
            </a:pPr>
            <a:r>
              <a:rPr lang="en-US" dirty="0"/>
              <a:t>F scale items all in same direction -&gt; confounding of content and form</a:t>
            </a:r>
          </a:p>
          <a:p>
            <a:pPr>
              <a:buFontTx/>
              <a:buChar char="-"/>
            </a:pPr>
            <a:r>
              <a:rPr lang="en-US" dirty="0"/>
              <a:t>Is a high scorer someone who agrees with the content? Or merely acquiescent, submissive, tending to agree</a:t>
            </a:r>
            <a:r>
              <a:rPr lang="nl-NL" dirty="0"/>
              <a:t>?</a:t>
            </a:r>
            <a:endParaRPr lang="en-US" dirty="0"/>
          </a:p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C279337-18B8-4EAB-A5BE-6CF5502EC13C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701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28788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43604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08907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36056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95306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12621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04506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28327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930948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9885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85666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66A34-2156-4AC8-95AB-EB9DDD2933AC}" type="datetimeFigureOut">
              <a:rPr lang="nl-NL" smtClean="0"/>
              <a:t>29-5-2023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B4465-415F-4B42-B324-D4D6BF6BA0E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67439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openxmlformats.org/officeDocument/2006/relationships/image" Target="../media/image2.gi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461A7-1E80-4599-8E23-3087D7999A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Psychometrie - Topic 7</a:t>
            </a:r>
            <a:br>
              <a:rPr lang="en-US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Bias</a:t>
            </a:r>
            <a:endParaRPr lang="nl-NL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CF34C5-EDDB-4B6C-8FDE-6A8A41271D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085930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Response bias verminderen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nl-NL" dirty="0"/>
              <a:t>Gebalanceerde test (zowel positief als negatief geformuleerde items) vermindert invloed </a:t>
            </a:r>
            <a:r>
              <a:rPr lang="nl-NL" dirty="0" err="1"/>
              <a:t>aqcuiescence</a:t>
            </a:r>
            <a:r>
              <a:rPr lang="nl-NL" dirty="0"/>
              <a:t> bias op testscore</a:t>
            </a:r>
          </a:p>
          <a:p>
            <a:pPr>
              <a:buFontTx/>
              <a:buChar char="-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Eenvoudige items ...</a:t>
            </a:r>
          </a:p>
          <a:p>
            <a:pPr>
              <a:buFontTx/>
              <a:buChar char="-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Neutraal geformuleerde items ...</a:t>
            </a:r>
          </a:p>
          <a:p>
            <a:pPr>
              <a:buFontTx/>
              <a:buChar char="-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Gedwongen keuze items ...</a:t>
            </a:r>
          </a:p>
          <a:p>
            <a:pPr>
              <a:buFontTx/>
              <a:buChar char="-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...</a:t>
            </a:r>
          </a:p>
          <a:p>
            <a:pPr>
              <a:buFontTx/>
              <a:buChar char="-"/>
            </a:pPr>
            <a:endParaRPr lang="nl-N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49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04ADE4E-09A6-4DB7-9881-867D73E9C44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311" b="36951"/>
          <a:stretch/>
        </p:blipFill>
        <p:spPr>
          <a:xfrm>
            <a:off x="6650400" y="1417638"/>
            <a:ext cx="5494272" cy="5467746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b="1" dirty="0">
                <a:solidFill>
                  <a:schemeClr val="bg2">
                    <a:lumMod val="75000"/>
                  </a:schemeClr>
                </a:solidFill>
              </a:rPr>
              <a:t>Methoden om response bias te verminderen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nl-NL" dirty="0">
                <a:solidFill>
                  <a:schemeClr val="bg2">
                    <a:lumMod val="75000"/>
                  </a:schemeClr>
                </a:solidFill>
              </a:rPr>
              <a:t>Gebalanceerde test (zowel positief als negatief geformuleerde items) vermindert invloed </a:t>
            </a:r>
            <a:r>
              <a:rPr lang="nl-NL" dirty="0" err="1">
                <a:solidFill>
                  <a:schemeClr val="bg2">
                    <a:lumMod val="75000"/>
                  </a:schemeClr>
                </a:solidFill>
              </a:rPr>
              <a:t>aqcuiescence</a:t>
            </a:r>
            <a:r>
              <a:rPr lang="nl-NL" dirty="0">
                <a:solidFill>
                  <a:schemeClr val="bg2">
                    <a:lumMod val="75000"/>
                  </a:schemeClr>
                </a:solidFill>
              </a:rPr>
              <a:t> bias op testscore</a:t>
            </a:r>
          </a:p>
        </p:txBody>
      </p:sp>
      <p:pic>
        <p:nvPicPr>
          <p:cNvPr id="5" name="Picture 2" descr="http://www.anesi.com/fscale.gif">
            <a:extLst>
              <a:ext uri="{FF2B5EF4-FFF2-40B4-BE49-F238E27FC236}">
                <a16:creationId xmlns:a16="http://schemas.microsoft.com/office/drawing/2014/main" id="{10965D3B-F085-4276-B4BE-6C00DABB3E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9" t="1" r="932" b="2828"/>
          <a:stretch/>
        </p:blipFill>
        <p:spPr bwMode="auto">
          <a:xfrm>
            <a:off x="9461823" y="174171"/>
            <a:ext cx="2751948" cy="2276872"/>
          </a:xfrm>
          <a:prstGeom prst="snip2Same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peech Bubble: Oval 5">
            <a:extLst>
              <a:ext uri="{FF2B5EF4-FFF2-40B4-BE49-F238E27FC236}">
                <a16:creationId xmlns:a16="http://schemas.microsoft.com/office/drawing/2014/main" id="{37736082-39DA-43F4-A11C-DEF05B0B9C86}"/>
              </a:ext>
            </a:extLst>
          </p:cNvPr>
          <p:cNvSpPr/>
          <p:nvPr/>
        </p:nvSpPr>
        <p:spPr>
          <a:xfrm>
            <a:off x="4467113" y="1920418"/>
            <a:ext cx="5166234" cy="1640726"/>
          </a:xfrm>
          <a:prstGeom prst="wedgeEllipseCallout">
            <a:avLst>
              <a:gd name="adj1" fmla="val 79414"/>
              <a:gd name="adj2" fmla="val -106291"/>
            </a:avLst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dirty="0"/>
              <a:t>No </a:t>
            </a:r>
            <a:r>
              <a:rPr lang="en-US" sz="2200" dirty="0" err="1"/>
              <a:t>grazie</a:t>
            </a:r>
            <a:r>
              <a:rPr lang="en-US" sz="2200" dirty="0"/>
              <a:t>! </a:t>
            </a:r>
          </a:p>
          <a:p>
            <a:pPr algn="ctr"/>
            <a:r>
              <a:rPr lang="en-US" sz="2200" dirty="0"/>
              <a:t>Dan </a:t>
            </a:r>
            <a:r>
              <a:rPr lang="en-US" sz="2200" dirty="0" err="1"/>
              <a:t>krijg</a:t>
            </a:r>
            <a:r>
              <a:rPr lang="en-US" sz="2200" dirty="0"/>
              <a:t> </a:t>
            </a:r>
            <a:r>
              <a:rPr lang="en-US" sz="2200" dirty="0" err="1"/>
              <a:t>ik</a:t>
            </a:r>
            <a:r>
              <a:rPr lang="en-US" sz="2200" dirty="0"/>
              <a:t> </a:t>
            </a:r>
            <a:r>
              <a:rPr lang="en-US" sz="2200" dirty="0" err="1"/>
              <a:t>lagere</a:t>
            </a:r>
            <a:r>
              <a:rPr lang="en-US" sz="2200" dirty="0"/>
              <a:t> </a:t>
            </a:r>
            <a:r>
              <a:rPr lang="en-US" sz="2200" dirty="0" err="1"/>
              <a:t>correlaties</a:t>
            </a:r>
            <a:r>
              <a:rPr lang="en-US" sz="2200" dirty="0"/>
              <a:t> </a:t>
            </a:r>
            <a:r>
              <a:rPr lang="en-US" sz="2200" dirty="0" err="1"/>
              <a:t>tussen</a:t>
            </a:r>
            <a:r>
              <a:rPr lang="en-US" sz="2200" dirty="0"/>
              <a:t> </a:t>
            </a:r>
            <a:r>
              <a:rPr lang="en-US" sz="2200" dirty="0" err="1"/>
              <a:t>itemscores</a:t>
            </a:r>
            <a:r>
              <a:rPr lang="en-US" sz="2200" dirty="0"/>
              <a:t>, </a:t>
            </a:r>
            <a:r>
              <a:rPr lang="en-US" sz="2200" dirty="0" err="1"/>
              <a:t>dus</a:t>
            </a:r>
            <a:r>
              <a:rPr lang="en-US" sz="2200" dirty="0"/>
              <a:t> </a:t>
            </a:r>
            <a:r>
              <a:rPr lang="en-US" sz="2200" dirty="0" err="1"/>
              <a:t>lagere</a:t>
            </a:r>
            <a:r>
              <a:rPr lang="en-US" sz="2200" dirty="0"/>
              <a:t> </a:t>
            </a:r>
            <a:r>
              <a:rPr lang="en-US" sz="2200" dirty="0" err="1"/>
              <a:t>betrouwbaarheid</a:t>
            </a:r>
            <a:r>
              <a:rPr lang="en-US" sz="2200" dirty="0"/>
              <a:t>!</a:t>
            </a:r>
            <a:endParaRPr lang="nl-NL" sz="2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A27DB0-C0EA-484C-A16A-403D8D610D9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082" y="4509120"/>
            <a:ext cx="9144000" cy="5143500"/>
          </a:xfrm>
          <a:prstGeom prst="rect">
            <a:avLst/>
          </a:prstGeom>
        </p:spPr>
      </p:pic>
      <p:sp>
        <p:nvSpPr>
          <p:cNvPr id="10" name="Speech Bubble: Oval 9">
            <a:extLst>
              <a:ext uri="{FF2B5EF4-FFF2-40B4-BE49-F238E27FC236}">
                <a16:creationId xmlns:a16="http://schemas.microsoft.com/office/drawing/2014/main" id="{59D0E800-F146-47DE-89F5-23E34544E576}"/>
              </a:ext>
            </a:extLst>
          </p:cNvPr>
          <p:cNvSpPr/>
          <p:nvPr/>
        </p:nvSpPr>
        <p:spPr>
          <a:xfrm>
            <a:off x="468086" y="3929743"/>
            <a:ext cx="7331882" cy="2725983"/>
          </a:xfrm>
          <a:prstGeom prst="wedgeEllipseCallout">
            <a:avLst>
              <a:gd name="adj1" fmla="val 64250"/>
              <a:gd name="adj2" fmla="val 12441"/>
            </a:avLst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200" dirty="0"/>
              <a:t>Maar </a:t>
            </a:r>
            <a:r>
              <a:rPr lang="en-US" sz="2200" dirty="0" err="1"/>
              <a:t>dat</a:t>
            </a:r>
            <a:r>
              <a:rPr lang="en-US" sz="2200" dirty="0"/>
              <a:t> is </a:t>
            </a:r>
            <a:r>
              <a:rPr lang="en-US" sz="2200" dirty="0" err="1"/>
              <a:t>juist</a:t>
            </a:r>
            <a:r>
              <a:rPr lang="en-US" sz="2200" dirty="0"/>
              <a:t> </a:t>
            </a:r>
            <a:r>
              <a:rPr lang="en-US" sz="2200" i="1" dirty="0" err="1"/>
              <a:t>goed</a:t>
            </a:r>
            <a:r>
              <a:rPr lang="en-US" sz="2200" dirty="0"/>
              <a:t>, Benito! </a:t>
            </a:r>
          </a:p>
          <a:p>
            <a:pPr algn="ctr"/>
            <a:r>
              <a:rPr lang="en-US" sz="2200" dirty="0"/>
              <a:t>Die </a:t>
            </a:r>
            <a:r>
              <a:rPr lang="en-US" sz="2200" dirty="0" err="1"/>
              <a:t>lage</a:t>
            </a:r>
            <a:r>
              <a:rPr lang="en-US" sz="2200" dirty="0"/>
              <a:t> </a:t>
            </a:r>
            <a:r>
              <a:rPr lang="en-US" sz="2200" dirty="0" err="1"/>
              <a:t>betrouwbaarheid</a:t>
            </a:r>
            <a:r>
              <a:rPr lang="en-US" sz="2200" dirty="0"/>
              <a:t> </a:t>
            </a:r>
            <a:r>
              <a:rPr lang="en-US" sz="2200" dirty="0" err="1"/>
              <a:t>geeft</a:t>
            </a:r>
            <a:r>
              <a:rPr lang="en-US" sz="2200" dirty="0"/>
              <a:t> dan </a:t>
            </a:r>
            <a:r>
              <a:rPr lang="en-US" sz="2200" dirty="0" err="1"/>
              <a:t>aan</a:t>
            </a:r>
            <a:r>
              <a:rPr lang="en-US" sz="2200" dirty="0"/>
              <a:t> </a:t>
            </a:r>
            <a:r>
              <a:rPr lang="en-US" sz="2200" dirty="0" err="1"/>
              <a:t>dat</a:t>
            </a:r>
            <a:r>
              <a:rPr lang="en-US" sz="2200" dirty="0"/>
              <a:t> je het </a:t>
            </a:r>
            <a:r>
              <a:rPr lang="en-US" sz="2200" i="1" dirty="0"/>
              <a:t>construct </a:t>
            </a:r>
            <a:r>
              <a:rPr lang="en-US" sz="2200" i="1" dirty="0" err="1"/>
              <a:t>dat</a:t>
            </a:r>
            <a:r>
              <a:rPr lang="en-US" sz="2200" i="1" dirty="0"/>
              <a:t> je </a:t>
            </a:r>
            <a:r>
              <a:rPr lang="en-US" sz="2200" i="1" dirty="0" err="1"/>
              <a:t>bedoelt</a:t>
            </a:r>
            <a:r>
              <a:rPr lang="en-US" sz="2200" i="1" dirty="0"/>
              <a:t> te </a:t>
            </a:r>
            <a:r>
              <a:rPr lang="en-US" sz="2200" i="1" dirty="0" err="1"/>
              <a:t>meten</a:t>
            </a:r>
            <a:r>
              <a:rPr lang="en-US" sz="2200" dirty="0"/>
              <a:t> </a:t>
            </a:r>
            <a:r>
              <a:rPr lang="en-US" sz="2200" dirty="0" err="1"/>
              <a:t>niet</a:t>
            </a:r>
            <a:r>
              <a:rPr lang="en-US" sz="2200" dirty="0"/>
              <a:t> </a:t>
            </a:r>
            <a:r>
              <a:rPr lang="en-US" sz="2200" dirty="0" err="1"/>
              <a:t>betrouwbaar</a:t>
            </a:r>
            <a:r>
              <a:rPr lang="en-US" sz="2200" dirty="0"/>
              <a:t> </a:t>
            </a:r>
            <a:r>
              <a:rPr lang="en-US" sz="2200" dirty="0" err="1"/>
              <a:t>aan</a:t>
            </a:r>
            <a:r>
              <a:rPr lang="en-US" sz="2200" dirty="0"/>
              <a:t> het </a:t>
            </a:r>
            <a:r>
              <a:rPr lang="en-US" sz="2200" dirty="0" err="1"/>
              <a:t>meten</a:t>
            </a:r>
            <a:r>
              <a:rPr lang="en-US" sz="2200" dirty="0"/>
              <a:t> bent!</a:t>
            </a:r>
          </a:p>
          <a:p>
            <a:pPr algn="ctr"/>
            <a:r>
              <a:rPr lang="en-US" sz="2200" dirty="0"/>
              <a:t>Je </a:t>
            </a:r>
            <a:r>
              <a:rPr lang="en-US" sz="2200" dirty="0" err="1"/>
              <a:t>moet</a:t>
            </a:r>
            <a:r>
              <a:rPr lang="en-US" sz="2200" dirty="0"/>
              <a:t> je </a:t>
            </a:r>
            <a:r>
              <a:rPr lang="en-US" sz="2200" dirty="0" err="1"/>
              <a:t>meetinstrument</a:t>
            </a:r>
            <a:r>
              <a:rPr lang="en-US" sz="2200" dirty="0"/>
              <a:t> dan </a:t>
            </a:r>
            <a:r>
              <a:rPr lang="en-US" sz="2200" dirty="0" err="1"/>
              <a:t>dus</a:t>
            </a:r>
            <a:r>
              <a:rPr lang="en-US" sz="2200" dirty="0"/>
              <a:t> </a:t>
            </a:r>
            <a:r>
              <a:rPr lang="en-US" sz="2200" dirty="0" err="1"/>
              <a:t>verbeteren</a:t>
            </a:r>
            <a:r>
              <a:rPr lang="en-US" sz="2200" dirty="0"/>
              <a:t>.</a:t>
            </a:r>
            <a:endParaRPr lang="nl-NL" sz="2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70187C-1AAF-4955-B557-663C01E26CC5}"/>
              </a:ext>
            </a:extLst>
          </p:cNvPr>
          <p:cNvSpPr/>
          <p:nvPr/>
        </p:nvSpPr>
        <p:spPr>
          <a:xfrm>
            <a:off x="9369963" y="218795"/>
            <a:ext cx="1624190" cy="720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8996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2" presetClass="emph" presetSubtype="0" repeatCount="5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 animBg="1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5F5CE-9363-47A1-86B7-AAEAA9410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6A098-FFC9-4FB4-BA18-2BD04F2473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94637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E7D19-8BBF-4384-B1D5-4B8173D44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solidFill>
                  <a:schemeClr val="accent2">
                    <a:lumMod val="75000"/>
                  </a:schemeClr>
                </a:solidFill>
              </a:rPr>
              <a:t>Innovaties</a:t>
            </a:r>
            <a:endParaRPr lang="nl-NL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91EC28-750D-4A8B-B87E-45B712B0B4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3 gevaren statistiek onderwijs: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Het is saai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Het is moeilijk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/>
              <a:t>Ik kan m’n aandacht niet bij het college houden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D8C859-7401-4022-9F80-5C92610134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4509" y="4323307"/>
            <a:ext cx="3867488" cy="21754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9A24385-112B-4936-A2FE-6FCD835BC4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83" b="7242"/>
          <a:stretch/>
        </p:blipFill>
        <p:spPr>
          <a:xfrm>
            <a:off x="0" y="4321627"/>
            <a:ext cx="3867491" cy="217546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49CAC15-6B3E-4C7F-B692-E77FDCCA2F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62255" y="4323307"/>
            <a:ext cx="3867490" cy="217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1089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2E07FAF-89D8-4391-A99F-D378EF21BF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89" t="16190" r="38929" b="7142"/>
          <a:stretch/>
        </p:blipFill>
        <p:spPr>
          <a:xfrm>
            <a:off x="1284517" y="587831"/>
            <a:ext cx="4672461" cy="559999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D2370C-FA8D-4F53-94AA-2D694DB8A8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357" t="16190" r="38661" b="7142"/>
          <a:stretch/>
        </p:blipFill>
        <p:spPr>
          <a:xfrm>
            <a:off x="6525980" y="607745"/>
            <a:ext cx="4328803" cy="51881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7CF7C5-9668-4666-B761-AED2AE4E70C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643" t="80671" r="38303" b="8796"/>
          <a:stretch/>
        </p:blipFill>
        <p:spPr>
          <a:xfrm>
            <a:off x="6438897" y="5437757"/>
            <a:ext cx="4457700" cy="712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625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EBCC5-647B-4E56-84FE-8C160B318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639DF-284A-4EAD-8EB3-4C68C5E39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924825-C718-424D-9736-1A7A4B8791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510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3BADB14-2E11-47E6-8937-3AF8C46D8B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2025" y="3067106"/>
            <a:ext cx="6664345" cy="40480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Validiteit (topic 3)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spcBef>
                <a:spcPct val="25000"/>
              </a:spcBef>
              <a:buNone/>
            </a:pPr>
            <a:r>
              <a:rPr lang="en-US" dirty="0">
                <a:cs typeface="Times New Roman" pitchFamily="18" charset="0"/>
              </a:rPr>
              <a:t>In </a:t>
            </a:r>
            <a:r>
              <a:rPr lang="en-US" dirty="0" err="1">
                <a:cs typeface="Times New Roman" pitchFamily="18" charset="0"/>
              </a:rPr>
              <a:t>welke</a:t>
            </a:r>
            <a:r>
              <a:rPr lang="en-US" dirty="0">
                <a:cs typeface="Times New Roman" pitchFamily="18" charset="0"/>
              </a:rPr>
              <a:t> mate: </a:t>
            </a:r>
          </a:p>
          <a:p>
            <a:pPr>
              <a:spcBef>
                <a:spcPct val="25000"/>
              </a:spcBef>
              <a:buFontTx/>
              <a:buChar char="-"/>
            </a:pPr>
            <a:r>
              <a:rPr lang="en-US" dirty="0">
                <a:cs typeface="Times New Roman" pitchFamily="18" charset="0"/>
              </a:rPr>
              <a:t>Meet de </a:t>
            </a:r>
            <a:r>
              <a:rPr lang="en-US" dirty="0" err="1">
                <a:cs typeface="Times New Roman" pitchFamily="18" charset="0"/>
              </a:rPr>
              <a:t>testscore</a:t>
            </a:r>
            <a:r>
              <a:rPr lang="en-US" dirty="0">
                <a:cs typeface="Times New Roman" pitchFamily="18" charset="0"/>
              </a:rPr>
              <a:t> het construct wat we </a:t>
            </a:r>
            <a:r>
              <a:rPr lang="en-US" dirty="0" err="1">
                <a:cs typeface="Times New Roman" pitchFamily="18" charset="0"/>
              </a:rPr>
              <a:t>willen</a:t>
            </a:r>
            <a:r>
              <a:rPr lang="en-US" dirty="0">
                <a:cs typeface="Times New Roman" pitchFamily="18" charset="0"/>
              </a:rPr>
              <a:t> </a:t>
            </a:r>
            <a:r>
              <a:rPr lang="en-US" dirty="0" err="1">
                <a:cs typeface="Times New Roman" pitchFamily="18" charset="0"/>
              </a:rPr>
              <a:t>meten</a:t>
            </a:r>
            <a:r>
              <a:rPr lang="en-US" dirty="0">
                <a:cs typeface="Times New Roman" pitchFamily="18" charset="0"/>
              </a:rPr>
              <a:t>?</a:t>
            </a:r>
            <a:endParaRPr lang="en-US" i="1" dirty="0">
              <a:cs typeface="Times New Roman" pitchFamily="18" charset="0"/>
            </a:endParaRPr>
          </a:p>
          <a:p>
            <a:pPr>
              <a:spcBef>
                <a:spcPct val="25000"/>
              </a:spcBef>
              <a:buFontTx/>
              <a:buChar char="-"/>
            </a:pPr>
            <a:r>
              <a:rPr lang="en-US" dirty="0">
                <a:cs typeface="Times New Roman" pitchFamily="18" charset="0"/>
              </a:rPr>
              <a:t>Is de </a:t>
            </a:r>
            <a:r>
              <a:rPr lang="en-US" dirty="0" err="1">
                <a:cs typeface="Times New Roman" pitchFamily="18" charset="0"/>
              </a:rPr>
              <a:t>testscore</a:t>
            </a:r>
            <a:r>
              <a:rPr lang="en-US" dirty="0">
                <a:cs typeface="Times New Roman" pitchFamily="18" charset="0"/>
              </a:rPr>
              <a:t> </a:t>
            </a:r>
            <a:r>
              <a:rPr lang="en-US" dirty="0" err="1">
                <a:cs typeface="Times New Roman" pitchFamily="18" charset="0"/>
              </a:rPr>
              <a:t>vrij</a:t>
            </a:r>
            <a:r>
              <a:rPr lang="en-US" dirty="0">
                <a:cs typeface="Times New Roman" pitchFamily="18" charset="0"/>
              </a:rPr>
              <a:t> van </a:t>
            </a:r>
            <a:r>
              <a:rPr lang="en-US" b="1" i="1" dirty="0" err="1">
                <a:cs typeface="Times New Roman" pitchFamily="18" charset="0"/>
              </a:rPr>
              <a:t>systematische</a:t>
            </a:r>
            <a:r>
              <a:rPr lang="en-US" b="1" i="1" dirty="0">
                <a:cs typeface="Times New Roman" pitchFamily="18" charset="0"/>
              </a:rPr>
              <a:t> </a:t>
            </a:r>
            <a:r>
              <a:rPr lang="en-US" dirty="0" err="1">
                <a:cs typeface="Times New Roman" pitchFamily="18" charset="0"/>
              </a:rPr>
              <a:t>meetfout</a:t>
            </a:r>
            <a:r>
              <a:rPr lang="en-US" dirty="0">
                <a:cs typeface="Times New Roman" pitchFamily="18" charset="0"/>
              </a:rPr>
              <a:t>? </a:t>
            </a:r>
          </a:p>
          <a:p>
            <a:pPr marL="0" indent="0">
              <a:spcBef>
                <a:spcPct val="25000"/>
              </a:spcBef>
              <a:buNone/>
            </a:pPr>
            <a:endParaRPr lang="en-US" dirty="0">
              <a:cs typeface="Times New Roman" pitchFamily="18" charset="0"/>
            </a:endParaRPr>
          </a:p>
          <a:p>
            <a:pPr marL="0" indent="0">
              <a:spcBef>
                <a:spcPct val="0"/>
              </a:spcBef>
              <a:buNone/>
            </a:pPr>
            <a:endParaRPr lang="en-GB" dirty="0"/>
          </a:p>
          <a:p>
            <a:pPr algn="ctr">
              <a:spcBef>
                <a:spcPct val="25000"/>
              </a:spcBef>
              <a:buFontTx/>
              <a:buNone/>
            </a:pPr>
            <a:endParaRPr lang="nl-NL" i="1" dirty="0"/>
          </a:p>
          <a:p>
            <a:pPr marL="514350" indent="-514350">
              <a:buNone/>
            </a:pPr>
            <a:endParaRPr lang="nl-NL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503712" y="6492876"/>
            <a:ext cx="6995120" cy="365125"/>
          </a:xfrm>
        </p:spPr>
        <p:txBody>
          <a:bodyPr/>
          <a:lstStyle/>
          <a:p>
            <a:pPr>
              <a:defRPr/>
            </a:pPr>
            <a:fld id="{93A0844D-3B13-46AC-AB99-098AA22773E8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A9979C-A43E-47C7-8481-2E1870FAA8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43" r="65527" b="33488"/>
          <a:stretch/>
        </p:blipFill>
        <p:spPr>
          <a:xfrm>
            <a:off x="952037" y="3647227"/>
            <a:ext cx="2297416" cy="211182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DAD6842-90F1-4451-970D-8185BC481F2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343" r="65527" b="57646"/>
          <a:stretch/>
        </p:blipFill>
        <p:spPr>
          <a:xfrm flipH="1" flipV="1">
            <a:off x="1206296" y="4739586"/>
            <a:ext cx="2297416" cy="1133882"/>
          </a:xfrm>
          <a:prstGeom prst="snip2Same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3785383-173D-4B29-92E0-BF5A56AB348C}"/>
              </a:ext>
            </a:extLst>
          </p:cNvPr>
          <p:cNvSpPr/>
          <p:nvPr/>
        </p:nvSpPr>
        <p:spPr>
          <a:xfrm>
            <a:off x="4909457" y="5759055"/>
            <a:ext cx="5998029" cy="7338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1699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Typen response bias </a:t>
            </a:r>
            <a:endParaRPr lang="en-US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‘</a:t>
            </a:r>
            <a:r>
              <a:rPr lang="nl-NL" dirty="0" err="1">
                <a:solidFill>
                  <a:schemeClr val="bg2">
                    <a:lumMod val="90000"/>
                  </a:schemeClr>
                </a:solidFill>
              </a:rPr>
              <a:t>Acquiescence</a:t>
            </a: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’ bias (ja-zeggen, of nee-zeggen)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Extreme of gematigde reactiepatronen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Sociale wenselijkheid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Malingeren	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Achteloos of random antwoorden</a:t>
            </a:r>
          </a:p>
          <a:p>
            <a:pPr marL="514350" indent="-514350">
              <a:buFont typeface="+mj-lt"/>
              <a:buAutoNum type="arabicPeriod"/>
            </a:pPr>
            <a:r>
              <a:rPr lang="nl-NL" dirty="0">
                <a:solidFill>
                  <a:schemeClr val="bg2">
                    <a:lumMod val="90000"/>
                  </a:schemeClr>
                </a:solidFill>
              </a:rPr>
              <a:t>Gokken</a:t>
            </a:r>
          </a:p>
          <a:p>
            <a:pPr marL="514350" indent="-514350">
              <a:buNone/>
            </a:pPr>
            <a:endParaRPr lang="nl-NL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503712" y="6492876"/>
            <a:ext cx="6995120" cy="365125"/>
          </a:xfrm>
        </p:spPr>
        <p:txBody>
          <a:bodyPr/>
          <a:lstStyle/>
          <a:p>
            <a:pPr>
              <a:defRPr/>
            </a:pPr>
            <a:fld id="{93A0844D-3B13-46AC-AB99-098AA22773E8}" type="slidenum">
              <a:rPr lang="en-US"/>
              <a:pPr>
                <a:defRPr/>
              </a:pPr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930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’</a:t>
            </a:r>
            <a:r>
              <a:rPr lang="nl-NL" b="1" dirty="0" err="1">
                <a:solidFill>
                  <a:schemeClr val="accent2">
                    <a:lumMod val="75000"/>
                  </a:schemeClr>
                </a:solidFill>
              </a:rPr>
              <a:t>Acquiescence</a:t>
            </a:r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’ bias</a:t>
            </a:r>
            <a:endParaRPr lang="nl-NL" sz="2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364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’</a:t>
            </a:r>
            <a:r>
              <a:rPr lang="nl-NL" b="1" dirty="0" err="1">
                <a:solidFill>
                  <a:schemeClr val="accent2">
                    <a:lumMod val="75000"/>
                  </a:schemeClr>
                </a:solidFill>
              </a:rPr>
              <a:t>Acquiescence</a:t>
            </a:r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’ bias: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California F scale</a:t>
            </a:r>
            <a:endParaRPr lang="nl-NL" sz="22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Adorno et al. (1950)</a:t>
            </a:r>
          </a:p>
          <a:p>
            <a:pPr marL="0" indent="0">
              <a:buNone/>
            </a:pPr>
            <a:r>
              <a:rPr lang="en-US" dirty="0" err="1"/>
              <a:t>Meetpretentie</a:t>
            </a:r>
            <a:r>
              <a:rPr lang="en-US" dirty="0"/>
              <a:t>: </a:t>
            </a:r>
            <a:r>
              <a:rPr lang="en-US" dirty="0" err="1"/>
              <a:t>Autoritaire</a:t>
            </a:r>
            <a:r>
              <a:rPr lang="en-US" dirty="0"/>
              <a:t> </a:t>
            </a:r>
            <a:r>
              <a:rPr lang="en-US" dirty="0" err="1"/>
              <a:t>persoonlijkheid</a:t>
            </a:r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2050" name="Picture 2" descr="http://www.anesi.com/fscale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9" t="1" r="2822" b="2828"/>
          <a:stretch/>
        </p:blipFill>
        <p:spPr bwMode="auto">
          <a:xfrm>
            <a:off x="9512060" y="54432"/>
            <a:ext cx="2679940" cy="2276872"/>
          </a:xfrm>
          <a:prstGeom prst="parallelogram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9148167" y="44624"/>
            <a:ext cx="1624190" cy="720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197F71E-3FF9-4437-9336-C520E133339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732" t="48571" r="20536" b="40159"/>
          <a:stretch/>
        </p:blipFill>
        <p:spPr>
          <a:xfrm>
            <a:off x="4490356" y="5790520"/>
            <a:ext cx="7282544" cy="772886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AF54612-7F63-4C31-87B5-F65213E0ED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1183909"/>
              </p:ext>
            </p:extLst>
          </p:nvPr>
        </p:nvGraphicFramePr>
        <p:xfrm>
          <a:off x="838200" y="2885581"/>
          <a:ext cx="10254344" cy="2737104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5127172">
                  <a:extLst>
                    <a:ext uri="{9D8B030D-6E8A-4147-A177-3AD203B41FA5}">
                      <a16:colId xmlns:a16="http://schemas.microsoft.com/office/drawing/2014/main" val="1417839397"/>
                    </a:ext>
                  </a:extLst>
                </a:gridCol>
                <a:gridCol w="5127172">
                  <a:extLst>
                    <a:ext uri="{9D8B030D-6E8A-4147-A177-3AD203B41FA5}">
                      <a16:colId xmlns:a16="http://schemas.microsoft.com/office/drawing/2014/main" val="4146970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nl-NL" sz="2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b="1" dirty="0"/>
                        <a:t>G scale</a:t>
                      </a:r>
                      <a:endParaRPr lang="nl-NL" sz="2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631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Familiarity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breeds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contempt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Familiarity does not breed contempt.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An insult to our honor should always be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punished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An insult to our honor should be studied,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not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punished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.</a:t>
                      </a: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866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If people would talk less and work more, everybody would be better off.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If people would discuss matters more before acting, everybody would be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better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off.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6820289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F58F472D-5583-491B-A9BE-22348B50C603}"/>
              </a:ext>
            </a:extLst>
          </p:cNvPr>
          <p:cNvSpPr/>
          <p:nvPr/>
        </p:nvSpPr>
        <p:spPr>
          <a:xfrm>
            <a:off x="5965372" y="2811194"/>
            <a:ext cx="5312228" cy="29793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DAED12-C8B6-4927-A36C-37FFDDA6730A}"/>
              </a:ext>
            </a:extLst>
          </p:cNvPr>
          <p:cNvSpPr/>
          <p:nvPr/>
        </p:nvSpPr>
        <p:spPr>
          <a:xfrm>
            <a:off x="783772" y="2822079"/>
            <a:ext cx="5312228" cy="5320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869493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2" presetClass="emph" presetSubtype="0" repeatCount="2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3A945-D4A7-49D8-AEE8-5C79E968E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’</a:t>
            </a:r>
            <a:r>
              <a:rPr lang="nl-NL" b="1" dirty="0" err="1">
                <a:solidFill>
                  <a:schemeClr val="accent2">
                    <a:lumMod val="75000"/>
                  </a:schemeClr>
                </a:solidFill>
              </a:rPr>
              <a:t>Acquiescence</a:t>
            </a:r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’ bias: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California F scale</a:t>
            </a:r>
            <a:endParaRPr lang="nl-NL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EC065E-7251-45BB-A075-9FCA685D3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O.a.</a:t>
            </a:r>
            <a:r>
              <a:rPr lang="en-US" dirty="0"/>
              <a:t> Bass (1955) </a:t>
            </a:r>
            <a:r>
              <a:rPr lang="en-US" dirty="0" err="1"/>
              <a:t>maakten</a:t>
            </a:r>
            <a:r>
              <a:rPr lang="en-US" dirty="0"/>
              <a:t> </a:t>
            </a:r>
            <a:r>
              <a:rPr lang="en-US" dirty="0" err="1"/>
              <a:t>schaal</a:t>
            </a:r>
            <a:r>
              <a:rPr lang="en-US" dirty="0"/>
              <a:t> met </a:t>
            </a:r>
            <a:r>
              <a:rPr lang="en-US" dirty="0" err="1"/>
              <a:t>tegenovergestelde</a:t>
            </a:r>
            <a:r>
              <a:rPr lang="en-US" dirty="0"/>
              <a:t> items:</a:t>
            </a:r>
          </a:p>
          <a:p>
            <a:pPr marL="0" indent="0">
              <a:buNone/>
            </a:pPr>
            <a:endParaRPr lang="nl-NL" dirty="0"/>
          </a:p>
        </p:txBody>
      </p:sp>
      <p:pic>
        <p:nvPicPr>
          <p:cNvPr id="4" name="Picture 2" descr="http://www.anesi.com/fscale.gif">
            <a:extLst>
              <a:ext uri="{FF2B5EF4-FFF2-40B4-BE49-F238E27FC236}">
                <a16:creationId xmlns:a16="http://schemas.microsoft.com/office/drawing/2014/main" id="{14FAA3AA-A517-4F2D-A2F7-6239E791F6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39" t="1" r="2822" b="2828"/>
          <a:stretch/>
        </p:blipFill>
        <p:spPr bwMode="auto">
          <a:xfrm>
            <a:off x="9512060" y="54432"/>
            <a:ext cx="2679940" cy="2276872"/>
          </a:xfrm>
          <a:prstGeom prst="parallelogram">
            <a:avLst>
              <a:gd name="adj" fmla="val 0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9046278-585B-4FD9-AD58-BECC7836F9D3}"/>
              </a:ext>
            </a:extLst>
          </p:cNvPr>
          <p:cNvSpPr/>
          <p:nvPr/>
        </p:nvSpPr>
        <p:spPr>
          <a:xfrm>
            <a:off x="9148167" y="44624"/>
            <a:ext cx="1624190" cy="720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35853B0-00F7-49BB-918F-3FD593347E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4186483"/>
              </p:ext>
            </p:extLst>
          </p:nvPr>
        </p:nvGraphicFramePr>
        <p:xfrm>
          <a:off x="838200" y="2885581"/>
          <a:ext cx="10254344" cy="2737104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5127172">
                  <a:extLst>
                    <a:ext uri="{9D8B030D-6E8A-4147-A177-3AD203B41FA5}">
                      <a16:colId xmlns:a16="http://schemas.microsoft.com/office/drawing/2014/main" val="1417839397"/>
                    </a:ext>
                  </a:extLst>
                </a:gridCol>
                <a:gridCol w="5127172">
                  <a:extLst>
                    <a:ext uri="{9D8B030D-6E8A-4147-A177-3AD203B41FA5}">
                      <a16:colId xmlns:a16="http://schemas.microsoft.com/office/drawing/2014/main" val="41469705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600" b="1" dirty="0"/>
                        <a:t>F scale</a:t>
                      </a:r>
                      <a:endParaRPr lang="nl-NL" sz="26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600" b="1" dirty="0"/>
                        <a:t>G scale</a:t>
                      </a:r>
                      <a:endParaRPr lang="nl-NL" sz="26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1631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Familiarity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breeds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contempt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Familiarity does not breed contempt.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2152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An insult to our honor should always be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punished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An insult to our honor should be studied,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not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punished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.</a:t>
                      </a:r>
                      <a:endParaRPr kumimoji="0" lang="en-US" sz="2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866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If people would talk less and work more, everybody would be better off.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kumimoji="0" lang="en-US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If people would discuss matters more before acting, everybody would be </a:t>
                      </a:r>
                      <a:r>
                        <a:rPr kumimoji="0" lang="nl-NL" sz="240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better</a:t>
                      </a:r>
                      <a:r>
                        <a:rPr kumimoji="0" lang="nl-NL" sz="2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 off.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6820289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BDCF349D-C990-4BF5-9D3E-FA444919D10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732" t="48571" r="20536" b="40159"/>
          <a:stretch/>
        </p:blipFill>
        <p:spPr>
          <a:xfrm>
            <a:off x="4490356" y="5790520"/>
            <a:ext cx="7282544" cy="77288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FA2F8F1-A02C-4E70-B5E2-0BF617F7D1B1}"/>
              </a:ext>
            </a:extLst>
          </p:cNvPr>
          <p:cNvSpPr/>
          <p:nvPr/>
        </p:nvSpPr>
        <p:spPr>
          <a:xfrm>
            <a:off x="5965372" y="3417595"/>
            <a:ext cx="5312228" cy="23729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801166-FACA-44B2-81E7-AB0408F39616}"/>
              </a:ext>
            </a:extLst>
          </p:cNvPr>
          <p:cNvSpPr/>
          <p:nvPr/>
        </p:nvSpPr>
        <p:spPr>
          <a:xfrm>
            <a:off x="783772" y="2822079"/>
            <a:ext cx="5312228" cy="5320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AA22B6B-E245-4D32-AC6A-82F7C4D55674}"/>
              </a:ext>
            </a:extLst>
          </p:cNvPr>
          <p:cNvSpPr/>
          <p:nvPr/>
        </p:nvSpPr>
        <p:spPr>
          <a:xfrm>
            <a:off x="5965370" y="2727478"/>
            <a:ext cx="5312228" cy="70152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405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 animBg="1"/>
      <p:bldP spid="11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Quiz!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correlaties</a:t>
            </a:r>
            <a:r>
              <a:rPr lang="en-US" dirty="0"/>
              <a:t> </a:t>
            </a:r>
            <a:r>
              <a:rPr lang="en-US" dirty="0" err="1"/>
              <a:t>verwacht</a:t>
            </a:r>
            <a:r>
              <a:rPr lang="en-US" dirty="0"/>
              <a:t> je </a:t>
            </a:r>
            <a:r>
              <a:rPr lang="en-US" dirty="0" err="1"/>
              <a:t>tussen</a:t>
            </a:r>
            <a:r>
              <a:rPr lang="en-US" dirty="0"/>
              <a:t> de scores op de F </a:t>
            </a:r>
            <a:r>
              <a:rPr lang="en-US" dirty="0" err="1"/>
              <a:t>en</a:t>
            </a:r>
            <a:r>
              <a:rPr lang="en-US" dirty="0"/>
              <a:t> G scales?</a:t>
            </a:r>
          </a:p>
          <a:p>
            <a:pPr marL="0" indent="0">
              <a:buNone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 err="1"/>
              <a:t>Sterk</a:t>
            </a:r>
            <a:r>
              <a:rPr lang="en-US" dirty="0"/>
              <a:t> </a:t>
            </a:r>
            <a:r>
              <a:rPr lang="en-US" dirty="0" err="1"/>
              <a:t>negatief</a:t>
            </a: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 err="1"/>
              <a:t>Ongeveer</a:t>
            </a:r>
            <a:r>
              <a:rPr lang="en-US" dirty="0"/>
              <a:t> </a:t>
            </a:r>
            <a:r>
              <a:rPr lang="en-US" dirty="0" err="1"/>
              <a:t>nul</a:t>
            </a: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 err="1"/>
              <a:t>Sterk</a:t>
            </a:r>
            <a:r>
              <a:rPr lang="en-US" dirty="0"/>
              <a:t> </a:t>
            </a:r>
            <a:r>
              <a:rPr lang="en-US" dirty="0" err="1"/>
              <a:t>positief</a:t>
            </a:r>
            <a:r>
              <a:rPr lang="en-US" dirty="0"/>
              <a:t> </a:t>
            </a:r>
            <a:endParaRPr lang="nl-NL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70187C-1AAF-4955-B557-663C01E26CC5}"/>
              </a:ext>
            </a:extLst>
          </p:cNvPr>
          <p:cNvSpPr/>
          <p:nvPr/>
        </p:nvSpPr>
        <p:spPr>
          <a:xfrm>
            <a:off x="7824192" y="44624"/>
            <a:ext cx="1624190" cy="720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9244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California F </a:t>
            </a:r>
            <a:r>
              <a:rPr lang="nl-NL" b="1" dirty="0" err="1">
                <a:solidFill>
                  <a:schemeClr val="accent2">
                    <a:lumMod val="75000"/>
                  </a:schemeClr>
                </a:solidFill>
              </a:rPr>
              <a:t>scale</a:t>
            </a:r>
            <a:endParaRPr lang="nl-NL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Bevindingen</a:t>
            </a:r>
            <a:r>
              <a:rPr lang="en-US" dirty="0"/>
              <a:t> van </a:t>
            </a:r>
            <a:r>
              <a:rPr lang="en-US" dirty="0" err="1"/>
              <a:t>o.a.</a:t>
            </a:r>
            <a:r>
              <a:rPr lang="en-US" dirty="0"/>
              <a:t> Bass (1955):</a:t>
            </a:r>
            <a:endParaRPr lang="nl-NL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C70187C-1AAF-4955-B557-663C01E26CC5}"/>
              </a:ext>
            </a:extLst>
          </p:cNvPr>
          <p:cNvSpPr/>
          <p:nvPr/>
        </p:nvSpPr>
        <p:spPr>
          <a:xfrm>
            <a:off x="7824192" y="44624"/>
            <a:ext cx="1624190" cy="720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EB38FA-B308-448C-9F33-140513B3D2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43" t="42540" r="56518" b="30000"/>
          <a:stretch/>
        </p:blipFill>
        <p:spPr>
          <a:xfrm>
            <a:off x="1502229" y="2644649"/>
            <a:ext cx="8430502" cy="384822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4272F06-E8E0-4DDC-8129-11E6A85C61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84" t="62352" r="82405" b="36483"/>
          <a:stretch/>
        </p:blipFill>
        <p:spPr>
          <a:xfrm>
            <a:off x="5301343" y="5410200"/>
            <a:ext cx="326572" cy="1632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62FEC09-194C-44BB-95FC-5DD7F379D0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84" t="62352" r="82405" b="36483"/>
          <a:stretch/>
        </p:blipFill>
        <p:spPr>
          <a:xfrm>
            <a:off x="7889507" y="5050971"/>
            <a:ext cx="326572" cy="163286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C249179-3B5C-492E-9691-FD7B8A6AE59F}"/>
              </a:ext>
            </a:extLst>
          </p:cNvPr>
          <p:cNvSpPr/>
          <p:nvPr/>
        </p:nvSpPr>
        <p:spPr>
          <a:xfrm>
            <a:off x="8216079" y="4125685"/>
            <a:ext cx="1084460" cy="4274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E46078-05F1-4F8A-B5B4-194FF07E0153}"/>
              </a:ext>
            </a:extLst>
          </p:cNvPr>
          <p:cNvSpPr/>
          <p:nvPr/>
        </p:nvSpPr>
        <p:spPr>
          <a:xfrm>
            <a:off x="3034479" y="5340878"/>
            <a:ext cx="1084460" cy="42741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83565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3E007-15A6-4877-991C-C6C6373A4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 dirty="0">
                <a:solidFill>
                  <a:schemeClr val="accent2">
                    <a:lumMod val="75000"/>
                  </a:schemeClr>
                </a:solidFill>
              </a:rPr>
              <a:t>Quiz!</a:t>
            </a:r>
            <a:endParaRPr lang="nl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AB0E6-BA95-4ECE-8BD3-9C1D21715F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Wat </a:t>
            </a:r>
            <a:r>
              <a:rPr lang="en-US" dirty="0" err="1"/>
              <a:t>gebeurt</a:t>
            </a:r>
            <a:r>
              <a:rPr lang="en-US" dirty="0"/>
              <a:t> </a:t>
            </a:r>
            <a:r>
              <a:rPr lang="en-US" dirty="0" err="1"/>
              <a:t>er</a:t>
            </a:r>
            <a:r>
              <a:rPr lang="en-US" dirty="0"/>
              <a:t> met de </a:t>
            </a:r>
            <a:r>
              <a:rPr lang="en-US" dirty="0" err="1"/>
              <a:t>betrouwbaarheid</a:t>
            </a:r>
            <a:r>
              <a:rPr lang="en-US" dirty="0"/>
              <a:t> van de </a:t>
            </a:r>
            <a:r>
              <a:rPr lang="en-US" dirty="0" err="1"/>
              <a:t>testscore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correlaties</a:t>
            </a:r>
            <a:r>
              <a:rPr lang="en-US" dirty="0"/>
              <a:t> </a:t>
            </a:r>
            <a:r>
              <a:rPr lang="en-US" dirty="0" err="1"/>
              <a:t>tussen</a:t>
            </a:r>
            <a:r>
              <a:rPr lang="en-US" dirty="0"/>
              <a:t> items of </a:t>
            </a:r>
            <a:r>
              <a:rPr lang="en-US" dirty="0" err="1"/>
              <a:t>subschalen</a:t>
            </a:r>
            <a:r>
              <a:rPr lang="en-US" dirty="0"/>
              <a:t> </a:t>
            </a:r>
            <a:r>
              <a:rPr lang="en-US" dirty="0" err="1"/>
              <a:t>kleiner</a:t>
            </a:r>
            <a:r>
              <a:rPr lang="en-US" dirty="0"/>
              <a:t> </a:t>
            </a:r>
            <a:r>
              <a:rPr lang="en-US" dirty="0" err="1"/>
              <a:t>worden</a:t>
            </a:r>
            <a:r>
              <a:rPr lang="en-US" dirty="0"/>
              <a:t>? </a:t>
            </a:r>
          </a:p>
          <a:p>
            <a:pPr marL="0" indent="0">
              <a:buNone/>
            </a:pPr>
            <a:endParaRPr lang="en-US" dirty="0"/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Die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omlaag</a:t>
            </a:r>
            <a:r>
              <a:rPr lang="en-US" dirty="0"/>
              <a:t>.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Die </a:t>
            </a:r>
            <a:r>
              <a:rPr lang="en-US" dirty="0" err="1"/>
              <a:t>blijft</a:t>
            </a:r>
            <a:r>
              <a:rPr lang="en-US" dirty="0"/>
              <a:t> </a:t>
            </a:r>
            <a:r>
              <a:rPr lang="en-US" dirty="0" err="1"/>
              <a:t>hetzelfde</a:t>
            </a:r>
            <a:r>
              <a:rPr lang="en-US" dirty="0"/>
              <a:t>.</a:t>
            </a:r>
          </a:p>
          <a:p>
            <a:pPr marL="571500" indent="-571500">
              <a:buFont typeface="+mj-lt"/>
              <a:buAutoNum type="romanUcPeriod"/>
            </a:pPr>
            <a:r>
              <a:rPr lang="en-US" dirty="0"/>
              <a:t>Die </a:t>
            </a:r>
            <a:r>
              <a:rPr lang="en-US" dirty="0" err="1"/>
              <a:t>gaat</a:t>
            </a:r>
            <a:r>
              <a:rPr lang="en-US" dirty="0"/>
              <a:t> </a:t>
            </a:r>
            <a:r>
              <a:rPr lang="en-US" dirty="0" err="1"/>
              <a:t>omhoog</a:t>
            </a:r>
            <a:r>
              <a:rPr lang="en-US" dirty="0"/>
              <a:t>.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705473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521</Words>
  <Application>Microsoft Office PowerPoint</Application>
  <PresentationFormat>Widescreen</PresentationFormat>
  <Paragraphs>79</Paragraphs>
  <Slides>15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Psychometrie - Topic 7 Bias</vt:lpstr>
      <vt:lpstr>Validiteit (topic 3)</vt:lpstr>
      <vt:lpstr>Typen response bias </vt:lpstr>
      <vt:lpstr>’Acquiescence’ bias</vt:lpstr>
      <vt:lpstr>’Acquiescence’ bias: California F scale</vt:lpstr>
      <vt:lpstr>’Acquiescence’ bias: California F scale</vt:lpstr>
      <vt:lpstr>Quiz!</vt:lpstr>
      <vt:lpstr>California F scale</vt:lpstr>
      <vt:lpstr>Quiz!</vt:lpstr>
      <vt:lpstr>Response bias verminderen</vt:lpstr>
      <vt:lpstr>Methoden om response bias te verminderen</vt:lpstr>
      <vt:lpstr>PowerPoint Presentation</vt:lpstr>
      <vt:lpstr>Innovaties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Psychometrie - Topic 7 Bias</dc:title>
  <dc:creator>Fokkema, M. (Marjolein)</dc:creator>
  <cp:lastModifiedBy>Fokkema, M. (Marjolein)</cp:lastModifiedBy>
  <cp:revision>34</cp:revision>
  <dcterms:created xsi:type="dcterms:W3CDTF">2023-05-29T17:58:59Z</dcterms:created>
  <dcterms:modified xsi:type="dcterms:W3CDTF">2023-05-29T21:59:26Z</dcterms:modified>
</cp:coreProperties>
</file>

<file path=docProps/thumbnail.jpeg>
</file>